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99" r:id="rId3"/>
    <p:sldId id="298" r:id="rId4"/>
    <p:sldId id="295" r:id="rId5"/>
    <p:sldId id="300" r:id="rId6"/>
    <p:sldId id="301" r:id="rId7"/>
    <p:sldId id="302" r:id="rId8"/>
    <p:sldId id="303" r:id="rId9"/>
    <p:sldId id="304" r:id="rId10"/>
    <p:sldId id="305" r:id="rId11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5256" autoAdjust="0"/>
  </p:normalViewPr>
  <p:slideViewPr>
    <p:cSldViewPr snapToGrid="0" snapToObjects="1">
      <p:cViewPr varScale="1">
        <p:scale>
          <a:sx n="83" d="100"/>
          <a:sy n="83" d="100"/>
        </p:scale>
        <p:origin x="146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image1.png>
</file>

<file path=ppt/media/image2.tiff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13/06/2019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856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11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9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100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146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6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256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13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470159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Flexible, Biocompatible, and Wirelessly Powered Implantable Optoelectronics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final version of the circuit.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antenna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abstract for conference paper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Developed conceptual model of the device.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GB" sz="2400" b="1" i="0" baseline="0" dirty="0">
                          <a:solidFill>
                            <a:srgbClr val="FF0000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ANTENNA</a:t>
                      </a:r>
                      <a:endParaRPr lang="en-GB" sz="2000" b="1" i="0" baseline="0" dirty="0">
                        <a:solidFill>
                          <a:srgbClr val="FF0000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Find a solution for the antenna.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Final etching of the device.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854652" y="2967335"/>
            <a:ext cx="74346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5400" dirty="0" err="1">
                <a:latin typeface="Garamond" panose="02020404030301010803" pitchFamily="18" charset="0"/>
              </a:rPr>
              <a:t>Thank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for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the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attention</a:t>
            </a:r>
            <a:endParaRPr lang="es-ES" sz="5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7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1409819" y="2450497"/>
            <a:ext cx="2402662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Antenna Designed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54C4D-36C0-4ECC-BD7F-B8A81A333741}"/>
              </a:ext>
            </a:extLst>
          </p:cNvPr>
          <p:cNvSpPr txBox="1"/>
          <p:nvPr/>
        </p:nvSpPr>
        <p:spPr>
          <a:xfrm>
            <a:off x="1083801" y="3708554"/>
            <a:ext cx="3054699" cy="15696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b="1" dirty="0" err="1">
                <a:latin typeface="Garamond" panose="02020404030301010803" pitchFamily="18" charset="0"/>
              </a:rPr>
              <a:t>Parameters</a:t>
            </a:r>
            <a:r>
              <a:rPr lang="es-ES" sz="1600" b="1" dirty="0">
                <a:latin typeface="Garamond" panose="02020404030301010803" pitchFamily="18" charset="0"/>
              </a:rPr>
              <a:t>: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Number of turns = 5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wire width = 0.5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Spacing = 0.5 mm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Outer Diameter = 22.2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Inner Diameter = 12.3 mm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026" name="Picture 2" descr="https://attachments.office.net/owa/2413232C@student.gla.ac.uk/service.svc/s/GetAttachmentThumbnail?id=AAMkADY4YTY0ZTBkLTVhOGUtNGM0MC1iZWM2LWU1OTU4ZWRmMjIyMQBGAAAAAACUkrthDWJjQpX4ghTo8xrBBwABBwsY2sHUQo0viDz5s0KpAAAAAAEJAAABBwsY2sHUQo0viDz5s0KpAAB6TtiOAAABEgAQAGR7zfDHp65DoUy0q7WvChw%3D&amp;thumbnailType=2&amp;owa=outlook.office.com&amp;scriptVer=2019061001.01&amp;X-OWA-CANARY=YmUxwy8T_EWsAOEb6HTA0ODFVCeO7tYYJIihuLBtgbAFz3P4iZSuDaAvNdPgdu4rWLQJ5myx5-g.&amp;token=eyJhbGciOiJSUzI1NiIsImtpZCI6IjA2MDBGOUY2NzQ2MjA3MzdFNzM0MDRFMjg3QzQ1QTgxOENCN0NFQjgiLCJ4NXQiOiJCZ0Q1OW5SaUJ6Zm5OQVRpaDhSYWdZeTN6cmciLCJ0eXAiOiJKV1QifQ.eyJ2ZXIiOiJFeGNoYW5nZS5DYWxsYmFjay5WMSIsImFwcGN0eHNlbmRlciI6Ik93YURvd25sb2FkQDZlNzI1YzI5LTc2M2EtNGY1MC04MWYyLTJlMjU0ZjAxMzNjOCIsImFwcGN0eCI6IntcIm1zZXhjaHByb3RcIjpcIm93YVwiLFwicHJpbWFyeXNpZFwiOlwiUy0xLTUtMjEtMjQ1NjI2NzE3OS0zODE1MDgyNzU0LTE5OTQ2NzU3MDItNDA0MDM4N1wiLFwicHVpZFwiOlwiMTE1MzgzNjI5NjkzOTExODMzOFwiLFwib2lkXCI6XCJhMDhlY2E2ZS0yMDFjLTQyN2YtODg2Ny0yNGQxMDU2ZjYyODBcIixcInNjb3BlXCI6XCJPd2FEb3dubG9hZFwifSIsIm5iZiI6MTU2MDI3MjI1MiwiZXhwIjoxNTYwMjcyODUyLCJpc3MiOiIwMDAwMDAwMi0wMDAwLTBmZjEtY2UwMC0wMDAwMDAwMDAwMDBANmU3MjVjMjktNzYzYS00ZjUwLTgxZjItMmUyNTRmMDEzM2M4IiwiYXVkIjoiMDAwMDAwMDItMDAwMC0wZmYxLWNlMDAtMDAwMDAwMDAwMDAwL2F0dGFjaG1lbnRzLm9mZmljZS5uZXRANmU3MjVjMjktNzYzYS00ZjUwLTgxZjItMmUyNTRmMDEzM2M4In0.FGDjUsxt0eWueDlbo8nPg_evPy4C65iMy5RYWDm6q4uXKEQljwkM7Wgrk7e3cuZGtImd1OrYYrixnsDeePYX9E3JO9E3UkZCQNfs028ywAELqqR75GvBvffgC2X0Bw6COMLQIksLDk2n8YoSal4TQVD2NtYBmeygvnI-Mkdg2rywHXO97F618dN-4R2CnLldtXNolk8LMS9i6u6BiUTpTjpHmNplEVu4vDdc8fNNflLlq4lSnSngOQve-THDmnCuiSyog3CtjoXPYn_4JPRNcWVs-mHi6qOMHKRCHOres4nUJejwW4H_OA8088j2xan8iOkoiy0CLdfX6bqFaqC4Uw&amp;animation=true">
            <a:extLst>
              <a:ext uri="{FF2B5EF4-FFF2-40B4-BE49-F238E27FC236}">
                <a16:creationId xmlns:a16="http://schemas.microsoft.com/office/drawing/2014/main" id="{E331540C-70D9-46AA-AB7C-C503C142E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339" y="2079091"/>
            <a:ext cx="3625156" cy="39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015B809-0E29-430F-A3D9-CB61BF42F6BA}"/>
              </a:ext>
            </a:extLst>
          </p:cNvPr>
          <p:cNvCxnSpPr>
            <a:stCxn id="15" idx="2"/>
            <a:endCxn id="10" idx="0"/>
          </p:cNvCxnSpPr>
          <p:nvPr/>
        </p:nvCxnSpPr>
        <p:spPr>
          <a:xfrm>
            <a:off x="2611150" y="2819829"/>
            <a:ext cx="1" cy="88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15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006544-60BC-4C4E-9205-CDBC835C310D}"/>
              </a:ext>
            </a:extLst>
          </p:cNvPr>
          <p:cNvSpPr txBox="1"/>
          <p:nvPr/>
        </p:nvSpPr>
        <p:spPr>
          <a:xfrm>
            <a:off x="4113255" y="1765771"/>
            <a:ext cx="4301697" cy="153118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Planify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final </a:t>
            </a:r>
            <a:r>
              <a:rPr lang="es-ES" sz="2000" dirty="0" err="1">
                <a:latin typeface="Garamond" panose="02020404030301010803" pitchFamily="18" charset="0"/>
              </a:rPr>
              <a:t>circuit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run?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What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measure</a:t>
            </a:r>
            <a:r>
              <a:rPr lang="es-ES" sz="2000" dirty="0">
                <a:latin typeface="Garamond" panose="02020404030301010803" pitchFamily="18" charset="0"/>
              </a:rPr>
              <a:t>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environment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use?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36D459-BDAE-4B0C-895E-5056FECDBBF3}"/>
              </a:ext>
            </a:extLst>
          </p:cNvPr>
          <p:cNvSpPr txBox="1"/>
          <p:nvPr/>
        </p:nvSpPr>
        <p:spPr>
          <a:xfrm>
            <a:off x="737280" y="2346699"/>
            <a:ext cx="2307370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800" b="1" dirty="0" err="1">
                <a:latin typeface="Garamond" panose="02020404030301010803" pitchFamily="18" charset="0"/>
              </a:rPr>
              <a:t>Planify</a:t>
            </a:r>
            <a:r>
              <a:rPr lang="en-GB" sz="1800" b="1" dirty="0">
                <a:latin typeface="Garamond" panose="02020404030301010803" pitchFamily="18" charset="0"/>
              </a:rPr>
              <a:t> testing phase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D072984-D5E1-478D-9348-A7A564EA02E4}"/>
              </a:ext>
            </a:extLst>
          </p:cNvPr>
          <p:cNvCxnSpPr>
            <a:stCxn id="3" idx="3"/>
            <a:endCxn id="2" idx="1"/>
          </p:cNvCxnSpPr>
          <p:nvPr/>
        </p:nvCxnSpPr>
        <p:spPr>
          <a:xfrm>
            <a:off x="3044650" y="2531365"/>
            <a:ext cx="1068605" cy="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F0890D-ECC7-43DC-B859-9AD1DEFBF3E7}"/>
              </a:ext>
            </a:extLst>
          </p:cNvPr>
          <p:cNvSpPr txBox="1"/>
          <p:nvPr/>
        </p:nvSpPr>
        <p:spPr>
          <a:xfrm>
            <a:off x="4113255" y="3962464"/>
            <a:ext cx="4680638" cy="18389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Main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points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Modularity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Long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 (</a:t>
            </a:r>
            <a:r>
              <a:rPr lang="es-ES" sz="2000" dirty="0" err="1">
                <a:latin typeface="Garamond" panose="02020404030301010803" pitchFamily="18" charset="0"/>
              </a:rPr>
              <a:t>or</a:t>
            </a:r>
            <a:r>
              <a:rPr lang="es-ES" sz="2000" dirty="0">
                <a:latin typeface="Garamond" panose="02020404030301010803" pitchFamily="18" charset="0"/>
              </a:rPr>
              <a:t> variable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)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Flexibility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Wireless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Transmission</a:t>
            </a:r>
            <a:r>
              <a:rPr lang="es-ES" sz="2000" dirty="0">
                <a:latin typeface="Garamond" panose="02020404030301010803" pitchFamily="18" charset="0"/>
              </a:rPr>
              <a:t> (WPT)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50A66B-17C6-4333-B433-602DF0CE4495}"/>
              </a:ext>
            </a:extLst>
          </p:cNvPr>
          <p:cNvSpPr txBox="1"/>
          <p:nvPr/>
        </p:nvSpPr>
        <p:spPr>
          <a:xfrm>
            <a:off x="729048" y="4558782"/>
            <a:ext cx="2307370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b="1" dirty="0">
                <a:latin typeface="Garamond" panose="02020404030301010803" pitchFamily="18" charset="0"/>
              </a:rPr>
              <a:t>Prepare </a:t>
            </a:r>
            <a:r>
              <a:rPr lang="es-ES" sz="1800" b="1" dirty="0" err="1">
                <a:latin typeface="Garamond" panose="02020404030301010803" pitchFamily="18" charset="0"/>
              </a:rPr>
              <a:t>conference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Paper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F39A7F-8877-4AF0-BDD1-FD0EA4F88DAF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3036418" y="4881947"/>
            <a:ext cx="1076837" cy="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39BCFAC-10ED-4DB0-84C4-2A02EB71A111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47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926E0-949F-4CC3-9989-307A112A2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272240"/>
            <a:ext cx="4473140" cy="33548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1CEEAF-A8E0-489C-9CD4-C3BAAEE2DED0}"/>
              </a:ext>
            </a:extLst>
          </p:cNvPr>
          <p:cNvSpPr txBox="1"/>
          <p:nvPr/>
        </p:nvSpPr>
        <p:spPr>
          <a:xfrm>
            <a:off x="5190837" y="2272240"/>
            <a:ext cx="36391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 err="1">
                <a:latin typeface="Garamond" panose="02020404030301010803" pitchFamily="18" charset="0"/>
              </a:rPr>
              <a:t>Resonant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frequency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>
                <a:latin typeface="Garamond" panose="02020404030301010803" pitchFamily="18" charset="0"/>
                <a:sym typeface="Wingdings" panose="05000000000000000000" pitchFamily="2" charset="2"/>
              </a:rPr>
              <a:t> </a:t>
            </a:r>
            <a:r>
              <a:rPr lang="es-ES" sz="1800" dirty="0" err="1">
                <a:latin typeface="Garamond" panose="02020404030301010803" pitchFamily="18" charset="0"/>
              </a:rPr>
              <a:t>around</a:t>
            </a:r>
            <a:r>
              <a:rPr lang="es-ES" sz="1800" dirty="0">
                <a:latin typeface="Garamond" panose="02020404030301010803" pitchFamily="18" charset="0"/>
              </a:rPr>
              <a:t> 8 MHz </a:t>
            </a:r>
          </a:p>
          <a:p>
            <a:endParaRPr lang="es-ES" sz="1800" dirty="0">
              <a:latin typeface="Garamond" panose="02020404030301010803" pitchFamily="18" charset="0"/>
            </a:endParaRPr>
          </a:p>
          <a:p>
            <a:r>
              <a:rPr lang="es-ES" sz="1800" dirty="0" err="1">
                <a:latin typeface="Garamond" panose="02020404030301010803" pitchFamily="18" charset="0"/>
              </a:rPr>
              <a:t>Using</a:t>
            </a:r>
            <a:r>
              <a:rPr lang="es-ES" sz="1800" dirty="0">
                <a:latin typeface="Garamond" panose="02020404030301010803" pitchFamily="18" charset="0"/>
              </a:rPr>
              <a:t> 10 </a:t>
            </a:r>
            <a:r>
              <a:rPr lang="es-ES" sz="1800" dirty="0" err="1">
                <a:latin typeface="Garamond" panose="02020404030301010803" pitchFamily="18" charset="0"/>
              </a:rPr>
              <a:t>Vpp</a:t>
            </a:r>
            <a:r>
              <a:rPr lang="es-ES" sz="1800" dirty="0">
                <a:latin typeface="Garamond" panose="02020404030301010803" pitchFamily="18" charset="0"/>
              </a:rPr>
              <a:t> (5V </a:t>
            </a:r>
            <a:r>
              <a:rPr lang="es-ES" sz="1800" dirty="0" err="1">
                <a:latin typeface="Garamond" panose="02020404030301010803" pitchFamily="18" charset="0"/>
              </a:rPr>
              <a:t>amplitude</a:t>
            </a:r>
            <a:r>
              <a:rPr lang="es-ES" sz="1800" dirty="0">
                <a:latin typeface="Garamond" panose="02020404030301010803" pitchFamily="18" charset="0"/>
              </a:rPr>
              <a:t>)</a:t>
            </a:r>
          </a:p>
          <a:p>
            <a:endParaRPr lang="es-ES" sz="1800" dirty="0">
              <a:latin typeface="Garamond" panose="02020404030301010803" pitchFamily="18" charset="0"/>
            </a:endParaRPr>
          </a:p>
          <a:p>
            <a:r>
              <a:rPr lang="es-ES" sz="1800" dirty="0" err="1">
                <a:latin typeface="Garamond" panose="02020404030301010803" pitchFamily="18" charset="0"/>
              </a:rPr>
              <a:t>Tested</a:t>
            </a:r>
            <a:r>
              <a:rPr lang="es-ES" sz="1800" dirty="0">
                <a:latin typeface="Garamond" panose="02020404030301010803" pitchFamily="18" charset="0"/>
              </a:rPr>
              <a:t> in </a:t>
            </a:r>
            <a:r>
              <a:rPr lang="es-ES" sz="1800" dirty="0" err="1">
                <a:latin typeface="Garamond" panose="02020404030301010803" pitchFamily="18" charset="0"/>
              </a:rPr>
              <a:t>diferent</a:t>
            </a:r>
            <a:r>
              <a:rPr lang="es-ES" sz="1800" dirty="0">
                <a:latin typeface="Garamond" panose="02020404030301010803" pitchFamily="18" charset="0"/>
              </a:rPr>
              <a:t> </a:t>
            </a:r>
            <a:r>
              <a:rPr lang="es-ES" sz="1800" dirty="0" err="1">
                <a:latin typeface="Garamond" panose="02020404030301010803" pitchFamily="18" charset="0"/>
              </a:rPr>
              <a:t>angles</a:t>
            </a:r>
            <a:r>
              <a:rPr lang="es-ES" sz="1800" dirty="0">
                <a:latin typeface="Garamond" panose="02020404030301010803" pitchFamily="18" charset="0"/>
              </a:rPr>
              <a:t> and </a:t>
            </a:r>
            <a:r>
              <a:rPr lang="es-ES" sz="1800" dirty="0" err="1">
                <a:latin typeface="Garamond" panose="02020404030301010803" pitchFamily="18" charset="0"/>
              </a:rPr>
              <a:t>curvatures</a:t>
            </a:r>
            <a:endParaRPr lang="es-ES" sz="1800" dirty="0">
              <a:latin typeface="Garamond" panose="02020404030301010803" pitchFamily="18" charset="0"/>
            </a:endParaRPr>
          </a:p>
          <a:p>
            <a:endParaRPr lang="es-ES" sz="1800" dirty="0">
              <a:latin typeface="Garamond" panose="020204040303010108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A3FF2-CA83-45E0-8F54-4822F4F99ACC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030CF-9F9F-4A1E-AE50-78C58C23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73" y="1879738"/>
            <a:ext cx="5006051" cy="37545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13E40-9F5D-4331-95BA-0B23433CD670}"/>
              </a:ext>
            </a:extLst>
          </p:cNvPr>
          <p:cNvSpPr txBox="1"/>
          <p:nvPr/>
        </p:nvSpPr>
        <p:spPr>
          <a:xfrm>
            <a:off x="3471376" y="5858922"/>
            <a:ext cx="2201244" cy="4001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tunned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64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628650" y="2111945"/>
            <a:ext cx="7434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antena </a:t>
            </a:r>
            <a:r>
              <a:rPr lang="es-ES" sz="2000" b="1" dirty="0" err="1">
                <a:latin typeface="Garamond" panose="02020404030301010803" pitchFamily="18" charset="0"/>
              </a:rPr>
              <a:t>firstly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needs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be </a:t>
            </a:r>
            <a:r>
              <a:rPr lang="es-ES" sz="2000" b="1" dirty="0" err="1">
                <a:latin typeface="Garamond" panose="02020404030301010803" pitchFamily="18" charset="0"/>
              </a:rPr>
              <a:t>coupled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with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primary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coil</a:t>
            </a:r>
            <a:r>
              <a:rPr lang="es-ES" sz="2000" dirty="0">
                <a:latin typeface="Garamond" panose="02020404030301010803" pitchFamily="18" charset="0"/>
              </a:rPr>
              <a:t>. </a:t>
            </a:r>
            <a:r>
              <a:rPr lang="es-ES" sz="2000" dirty="0" err="1">
                <a:latin typeface="Garamond" panose="02020404030301010803" pitchFamily="18" charset="0"/>
              </a:rPr>
              <a:t>Then</a:t>
            </a:r>
            <a:r>
              <a:rPr lang="es-ES" sz="2000" dirty="0">
                <a:latin typeface="Garamond" panose="02020404030301010803" pitchFamily="18" charset="0"/>
              </a:rPr>
              <a:t>,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can </a:t>
            </a:r>
            <a:r>
              <a:rPr lang="es-ES" sz="2000" dirty="0" err="1">
                <a:latin typeface="Garamond" panose="02020404030301010803" pitchFamily="18" charset="0"/>
              </a:rPr>
              <a:t>move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antena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a </a:t>
            </a:r>
            <a:r>
              <a:rPr lang="es-ES" sz="2000" dirty="0" err="1">
                <a:latin typeface="Garamond" panose="02020404030301010803" pitchFamily="18" charset="0"/>
              </a:rPr>
              <a:t>certain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reange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rotate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it</a:t>
            </a:r>
            <a:r>
              <a:rPr lang="es-ES" sz="2000" dirty="0">
                <a:latin typeface="Garamond" panose="02020404030301010803" pitchFamily="18" charset="0"/>
              </a:rPr>
              <a:t> in XYZ axis. </a:t>
            </a:r>
          </a:p>
          <a:p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64BAD-5CA5-4E9D-8C8C-0063623A4256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1026" name="Picture 2" descr="Resultado de imagen de xyz">
            <a:extLst>
              <a:ext uri="{FF2B5EF4-FFF2-40B4-BE49-F238E27FC236}">
                <a16:creationId xmlns:a16="http://schemas.microsoft.com/office/drawing/2014/main" id="{4CFD5D62-0199-4526-87F9-C6EAC4154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538" y="3127608"/>
            <a:ext cx="238125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900CF4-F48E-400D-832D-A2803413DF69}"/>
              </a:ext>
            </a:extLst>
          </p:cNvPr>
          <p:cNvSpPr txBox="1"/>
          <p:nvPr/>
        </p:nvSpPr>
        <p:spPr>
          <a:xfrm>
            <a:off x="628650" y="3095410"/>
            <a:ext cx="5325627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led </a:t>
            </a:r>
            <a:r>
              <a:rPr lang="es-ES" sz="2000" dirty="0" err="1">
                <a:latin typeface="Garamond" panose="02020404030301010803" pitchFamily="18" charset="0"/>
              </a:rPr>
              <a:t>seems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remain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stable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thanks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due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LDO </a:t>
            </a:r>
            <a:r>
              <a:rPr lang="es-ES" sz="2000" dirty="0" err="1">
                <a:latin typeface="Garamond" panose="02020404030301010803" pitchFamily="18" charset="0"/>
              </a:rPr>
              <a:t>Voltage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regulator</a:t>
            </a:r>
            <a:r>
              <a:rPr lang="es-ES" sz="2000" dirty="0">
                <a:latin typeface="Garamond" panose="02020404030301010803" pitchFamily="18" charset="0"/>
              </a:rPr>
              <a:t>. </a:t>
            </a:r>
            <a:r>
              <a:rPr lang="es-ES" sz="2000" dirty="0" err="1">
                <a:latin typeface="Garamond" panose="02020404030301010803" pitchFamily="18" charset="0"/>
              </a:rPr>
              <a:t>However</a:t>
            </a:r>
            <a:r>
              <a:rPr lang="es-ES" sz="2000" dirty="0">
                <a:latin typeface="Garamond" panose="02020404030301010803" pitchFamily="18" charset="0"/>
              </a:rPr>
              <a:t>, I </a:t>
            </a:r>
            <a:r>
              <a:rPr lang="es-ES" sz="2000" dirty="0" err="1">
                <a:latin typeface="Garamond" panose="02020404030301010803" pitchFamily="18" charset="0"/>
              </a:rPr>
              <a:t>need</a:t>
            </a:r>
            <a:r>
              <a:rPr lang="es-ES" sz="2000" dirty="0">
                <a:latin typeface="Garamond" panose="02020404030301010803" pitchFamily="18" charset="0"/>
              </a:rPr>
              <a:t> a </a:t>
            </a:r>
            <a:r>
              <a:rPr lang="es-ES" sz="2000" dirty="0" err="1">
                <a:latin typeface="Garamond" panose="02020404030301010803" pitchFamily="18" charset="0"/>
              </a:rPr>
              <a:t>way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measure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while</a:t>
            </a:r>
            <a:r>
              <a:rPr lang="es-ES" sz="2000" dirty="0">
                <a:latin typeface="Garamond" panose="02020404030301010803" pitchFamily="18" charset="0"/>
              </a:rPr>
              <a:t> I am </a:t>
            </a:r>
            <a:r>
              <a:rPr lang="es-ES" sz="2000" dirty="0" err="1">
                <a:latin typeface="Garamond" panose="02020404030301010803" pitchFamily="18" charset="0"/>
              </a:rPr>
              <a:t>moving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r>
              <a:rPr lang="es-ES" sz="2000" dirty="0">
                <a:latin typeface="Garamond" panose="02020404030301010803" pitchFamily="18" charset="0"/>
              </a:rPr>
              <a:t> in </a:t>
            </a:r>
            <a:r>
              <a:rPr lang="es-ES" sz="2000" dirty="0" err="1">
                <a:latin typeface="Garamond" panose="02020404030301010803" pitchFamily="18" charset="0"/>
              </a:rPr>
              <a:t>different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angles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distances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corroborate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that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performance </a:t>
            </a:r>
            <a:r>
              <a:rPr lang="es-ES" sz="2000" dirty="0" err="1">
                <a:latin typeface="Garamond" panose="02020404030301010803" pitchFamily="18" charset="0"/>
              </a:rPr>
              <a:t>is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correct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despite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geometrical</a:t>
            </a:r>
            <a:r>
              <a:rPr lang="es-ES" sz="2000" dirty="0">
                <a:latin typeface="Garamond" panose="02020404030301010803" pitchFamily="18" charset="0"/>
              </a:rPr>
              <a:t> factor</a:t>
            </a:r>
          </a:p>
          <a:p>
            <a:pPr algn="just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9036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628650" y="1816382"/>
            <a:ext cx="743469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 err="1">
                <a:latin typeface="Garamond" panose="02020404030301010803" pitchFamily="18" charset="0"/>
              </a:rPr>
              <a:t>Order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primary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coil</a:t>
            </a:r>
            <a:r>
              <a:rPr lang="es-ES" sz="2000" b="1" dirty="0">
                <a:latin typeface="Garamond" panose="02020404030301010803" pitchFamily="18" charset="0"/>
              </a:rPr>
              <a:t> (13.56 MHz)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b="1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Garamond" panose="02020404030301010803" pitchFamily="18" charset="0"/>
              </a:rPr>
              <a:t>Tune antena </a:t>
            </a:r>
            <a:r>
              <a:rPr lang="es-ES" sz="2000" b="1" dirty="0" err="1">
                <a:latin typeface="Garamond" panose="02020404030301010803" pitchFamily="18" charset="0"/>
              </a:rPr>
              <a:t>with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capacitance</a:t>
            </a:r>
            <a:endParaRPr lang="es-ES" sz="2000" b="1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In case </a:t>
            </a:r>
            <a:r>
              <a:rPr lang="es-ES" sz="2000" dirty="0" err="1">
                <a:latin typeface="Garamond" panose="02020404030301010803" pitchFamily="18" charset="0"/>
              </a:rPr>
              <a:t>that</a:t>
            </a:r>
            <a:r>
              <a:rPr lang="es-ES" sz="2000" dirty="0">
                <a:latin typeface="Garamond" panose="02020404030301010803" pitchFamily="18" charset="0"/>
              </a:rPr>
              <a:t> in </a:t>
            </a:r>
            <a:r>
              <a:rPr lang="es-ES" sz="2000" dirty="0" err="1">
                <a:latin typeface="Garamond" panose="02020404030301010803" pitchFamily="18" charset="0"/>
              </a:rPr>
              <a:t>two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weeks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are </a:t>
            </a:r>
            <a:r>
              <a:rPr lang="es-ES" sz="2000" dirty="0" err="1">
                <a:latin typeface="Garamond" panose="02020404030301010803" pitchFamily="18" charset="0"/>
              </a:rPr>
              <a:t>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able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tune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capacitance</a:t>
            </a:r>
            <a:r>
              <a:rPr lang="es-ES" sz="2000" dirty="0">
                <a:latin typeface="Garamond" panose="02020404030301010803" pitchFamily="18" charset="0"/>
              </a:rPr>
              <a:t>,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will</a:t>
            </a:r>
            <a:r>
              <a:rPr lang="es-ES" sz="2000" dirty="0">
                <a:latin typeface="Garamond" panose="02020404030301010803" pitchFamily="18" charset="0"/>
              </a:rPr>
              <a:t> use a comercial </a:t>
            </a:r>
            <a:r>
              <a:rPr lang="es-ES" sz="2000" dirty="0" err="1">
                <a:latin typeface="Garamond" panose="02020404030301010803" pitchFamily="18" charset="0"/>
              </a:rPr>
              <a:t>secondary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coil</a:t>
            </a:r>
            <a:r>
              <a:rPr lang="es-ES" sz="2000" dirty="0">
                <a:latin typeface="Garamond" panose="02020404030301010803" pitchFamily="18" charset="0"/>
              </a:rPr>
              <a:t> (13.56 MHz)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testing</a:t>
            </a: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 err="1">
                <a:latin typeface="Garamond" panose="02020404030301010803" pitchFamily="18" charset="0"/>
              </a:rPr>
              <a:t>Start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Testing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Phase</a:t>
            </a:r>
            <a:endParaRPr lang="es-ES" sz="2000" b="1" dirty="0">
              <a:latin typeface="Garamond" panose="02020404030301010803" pitchFamily="18" charset="0"/>
            </a:endParaRP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Rotations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over</a:t>
            </a:r>
            <a:r>
              <a:rPr lang="es-ES" sz="2000" dirty="0">
                <a:latin typeface="Garamond" panose="02020404030301010803" pitchFamily="18" charset="0"/>
              </a:rPr>
              <a:t> XYZ in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magnetic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field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Propagation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distance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>
                <a:latin typeface="Garamond" panose="02020404030301010803" pitchFamily="18" charset="0"/>
              </a:rPr>
              <a:t>Performance in </a:t>
            </a:r>
            <a:r>
              <a:rPr lang="es-ES" sz="2000" dirty="0" err="1">
                <a:latin typeface="Garamond" panose="02020404030301010803" pitchFamily="18" charset="0"/>
              </a:rPr>
              <a:t>saline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solution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Using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</a:t>
            </a:r>
            <a:r>
              <a:rPr lang="es-ES" sz="2000" dirty="0">
                <a:latin typeface="Garamond" panose="02020404030301010803" pitchFamily="18" charset="0"/>
              </a:rPr>
              <a:t> material </a:t>
            </a:r>
            <a:r>
              <a:rPr lang="es-ES" sz="2000" dirty="0" err="1">
                <a:latin typeface="Garamond" panose="02020404030301010803" pitchFamily="18" charset="0"/>
              </a:rPr>
              <a:t>with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some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electromagnetic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mitigation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between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effect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emitted</a:t>
            </a:r>
            <a:r>
              <a:rPr lang="es-ES" sz="2000" dirty="0">
                <a:latin typeface="Garamond" panose="02020404030301010803" pitchFamily="18" charset="0"/>
              </a:rPr>
              <a:t> light </a:t>
            </a:r>
            <a:r>
              <a:rPr lang="es-ES" sz="2000" dirty="0" err="1">
                <a:latin typeface="Garamond" panose="02020404030301010803" pitchFamily="18" charset="0"/>
              </a:rPr>
              <a:t>using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different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resistances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64BAD-5CA5-4E9D-8C8C-0063623A4256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3. Next </a:t>
            </a:r>
            <a:r>
              <a:rPr lang="es-ES" sz="2400" dirty="0" err="1">
                <a:latin typeface="Garamond" panose="02020404030301010803" pitchFamily="18" charset="0"/>
              </a:rPr>
              <a:t>steps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040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628650" y="1816382"/>
            <a:ext cx="743469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 err="1">
                <a:latin typeface="Garamond" panose="02020404030301010803" pitchFamily="18" charset="0"/>
              </a:rPr>
              <a:t>Order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primary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coil</a:t>
            </a:r>
            <a:r>
              <a:rPr lang="es-ES" sz="2000" b="1" dirty="0">
                <a:latin typeface="Garamond" panose="02020404030301010803" pitchFamily="18" charset="0"/>
              </a:rPr>
              <a:t> (13.56 MHz)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b="1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>
                <a:latin typeface="Garamond" panose="02020404030301010803" pitchFamily="18" charset="0"/>
              </a:rPr>
              <a:t>Tune antena </a:t>
            </a:r>
            <a:r>
              <a:rPr lang="es-ES" sz="2000" b="1" dirty="0" err="1">
                <a:latin typeface="Garamond" panose="02020404030301010803" pitchFamily="18" charset="0"/>
              </a:rPr>
              <a:t>with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capacitance</a:t>
            </a:r>
            <a:endParaRPr lang="es-ES" sz="2000" b="1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In case </a:t>
            </a:r>
            <a:r>
              <a:rPr lang="es-ES" sz="2000" dirty="0" err="1">
                <a:latin typeface="Garamond" panose="02020404030301010803" pitchFamily="18" charset="0"/>
              </a:rPr>
              <a:t>that</a:t>
            </a:r>
            <a:r>
              <a:rPr lang="es-ES" sz="2000" dirty="0">
                <a:latin typeface="Garamond" panose="02020404030301010803" pitchFamily="18" charset="0"/>
              </a:rPr>
              <a:t> in </a:t>
            </a:r>
            <a:r>
              <a:rPr lang="es-ES" sz="2000" dirty="0" err="1">
                <a:latin typeface="Garamond" panose="02020404030301010803" pitchFamily="18" charset="0"/>
              </a:rPr>
              <a:t>two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weeks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are </a:t>
            </a:r>
            <a:r>
              <a:rPr lang="es-ES" sz="2000" dirty="0" err="1">
                <a:latin typeface="Garamond" panose="02020404030301010803" pitchFamily="18" charset="0"/>
              </a:rPr>
              <a:t>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able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tune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capacitance</a:t>
            </a:r>
            <a:r>
              <a:rPr lang="es-ES" sz="2000" dirty="0">
                <a:latin typeface="Garamond" panose="02020404030301010803" pitchFamily="18" charset="0"/>
              </a:rPr>
              <a:t>, </a:t>
            </a:r>
            <a:r>
              <a:rPr lang="es-ES" sz="2000" dirty="0" err="1">
                <a:latin typeface="Garamond" panose="02020404030301010803" pitchFamily="18" charset="0"/>
              </a:rPr>
              <a:t>we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will</a:t>
            </a:r>
            <a:r>
              <a:rPr lang="es-ES" sz="2000" dirty="0">
                <a:latin typeface="Garamond" panose="02020404030301010803" pitchFamily="18" charset="0"/>
              </a:rPr>
              <a:t> use a comercial </a:t>
            </a:r>
            <a:r>
              <a:rPr lang="es-ES" sz="2000" dirty="0" err="1">
                <a:latin typeface="Garamond" panose="02020404030301010803" pitchFamily="18" charset="0"/>
              </a:rPr>
              <a:t>secondary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coil</a:t>
            </a:r>
            <a:r>
              <a:rPr lang="es-ES" sz="2000" dirty="0">
                <a:latin typeface="Garamond" panose="02020404030301010803" pitchFamily="18" charset="0"/>
              </a:rPr>
              <a:t> (13.56 MHz)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testing</a:t>
            </a: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 err="1">
                <a:latin typeface="Garamond" panose="02020404030301010803" pitchFamily="18" charset="0"/>
              </a:rPr>
              <a:t>Start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Testing</a:t>
            </a:r>
            <a:r>
              <a:rPr lang="es-ES" sz="2000" b="1" dirty="0">
                <a:latin typeface="Garamond" panose="02020404030301010803" pitchFamily="18" charset="0"/>
              </a:rPr>
              <a:t> </a:t>
            </a:r>
            <a:r>
              <a:rPr lang="es-ES" sz="2000" b="1" dirty="0" err="1">
                <a:latin typeface="Garamond" panose="02020404030301010803" pitchFamily="18" charset="0"/>
              </a:rPr>
              <a:t>Phase</a:t>
            </a:r>
            <a:endParaRPr lang="es-ES" sz="2000" b="1" dirty="0">
              <a:latin typeface="Garamond" panose="02020404030301010803" pitchFamily="18" charset="0"/>
            </a:endParaRP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Rotations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over</a:t>
            </a:r>
            <a:r>
              <a:rPr lang="es-ES" sz="2000" dirty="0">
                <a:latin typeface="Garamond" panose="02020404030301010803" pitchFamily="18" charset="0"/>
              </a:rPr>
              <a:t> XYZ in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magnetic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field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Propagation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distance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>
                <a:latin typeface="Garamond" panose="02020404030301010803" pitchFamily="18" charset="0"/>
              </a:rPr>
              <a:t>Performance in </a:t>
            </a:r>
            <a:r>
              <a:rPr lang="es-ES" sz="2000" dirty="0" err="1">
                <a:latin typeface="Garamond" panose="02020404030301010803" pitchFamily="18" charset="0"/>
              </a:rPr>
              <a:t>saline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solution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Using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</a:t>
            </a:r>
            <a:r>
              <a:rPr lang="es-ES" sz="2000" dirty="0">
                <a:latin typeface="Garamond" panose="02020404030301010803" pitchFamily="18" charset="0"/>
              </a:rPr>
              <a:t> material </a:t>
            </a:r>
            <a:r>
              <a:rPr lang="es-ES" sz="2000" dirty="0" err="1">
                <a:latin typeface="Garamond" panose="02020404030301010803" pitchFamily="18" charset="0"/>
              </a:rPr>
              <a:t>with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some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electromagnetic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mitigation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between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r>
              <a:rPr lang="es-ES" sz="2000" dirty="0">
                <a:latin typeface="Garamond" panose="02020404030301010803" pitchFamily="18" charset="0"/>
              </a:rPr>
              <a:t> and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pPr marL="800100" lvl="1" indent="-457200">
              <a:buFont typeface="+mj-lt"/>
              <a:buAutoNum type="arabicPeriod"/>
            </a:pP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effect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emitted</a:t>
            </a:r>
            <a:r>
              <a:rPr lang="es-ES" sz="2000" dirty="0">
                <a:latin typeface="Garamond" panose="02020404030301010803" pitchFamily="18" charset="0"/>
              </a:rPr>
              <a:t> light </a:t>
            </a:r>
            <a:r>
              <a:rPr lang="es-ES" sz="2000" dirty="0" err="1">
                <a:latin typeface="Garamond" panose="02020404030301010803" pitchFamily="18" charset="0"/>
              </a:rPr>
              <a:t>using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different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resistances</a:t>
            </a:r>
            <a:r>
              <a:rPr lang="es-ES" sz="2000" dirty="0">
                <a:latin typeface="Garamond" panose="02020404030301010803" pitchFamily="18" charset="0"/>
              </a:rPr>
              <a:t>.</a:t>
            </a:r>
          </a:p>
          <a:p>
            <a:endParaRPr lang="es-ES" sz="2000" dirty="0"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64BAD-5CA5-4E9D-8C8C-0063623A4256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3. Next </a:t>
            </a:r>
            <a:r>
              <a:rPr lang="es-ES" sz="2400" dirty="0" err="1">
                <a:latin typeface="Garamond" panose="02020404030301010803" pitchFamily="18" charset="0"/>
              </a:rPr>
              <a:t>steps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935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628650" y="1816382"/>
            <a:ext cx="743469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Should</a:t>
            </a:r>
            <a:r>
              <a:rPr lang="es-ES" sz="2000" dirty="0">
                <a:latin typeface="Garamond" panose="02020404030301010803" pitchFamily="18" charset="0"/>
              </a:rPr>
              <a:t> I </a:t>
            </a:r>
            <a:r>
              <a:rPr lang="es-ES" sz="2000" dirty="0" err="1">
                <a:latin typeface="Garamond" panose="02020404030301010803" pitchFamily="18" charset="0"/>
              </a:rPr>
              <a:t>change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frequency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Welektronik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cannot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provide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us</a:t>
            </a:r>
            <a:r>
              <a:rPr lang="es-ES" sz="2000" dirty="0">
                <a:latin typeface="Garamond" panose="02020404030301010803" pitchFamily="18" charset="0"/>
              </a:rPr>
              <a:t> a </a:t>
            </a:r>
            <a:r>
              <a:rPr lang="es-ES" sz="2000" dirty="0" err="1">
                <a:latin typeface="Garamond" panose="02020404030301010803" pitchFamily="18" charset="0"/>
              </a:rPr>
              <a:t>transmitter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coil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13.56 MHz?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Should</a:t>
            </a:r>
            <a:r>
              <a:rPr lang="es-ES" sz="2000" dirty="0">
                <a:latin typeface="Garamond" panose="02020404030301010803" pitchFamily="18" charset="0"/>
              </a:rPr>
              <a:t> I </a:t>
            </a:r>
            <a:r>
              <a:rPr lang="es-ES" sz="2000" dirty="0" err="1">
                <a:latin typeface="Garamond" panose="02020404030301010803" pitchFamily="18" charset="0"/>
              </a:rPr>
              <a:t>just</a:t>
            </a:r>
            <a:r>
              <a:rPr lang="es-ES" sz="2000" dirty="0">
                <a:latin typeface="Garamond" panose="02020404030301010803" pitchFamily="18" charset="0"/>
              </a:rPr>
              <a:t> use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8 MHz antena </a:t>
            </a:r>
            <a:r>
              <a:rPr lang="es-ES" sz="2000" dirty="0" err="1">
                <a:latin typeface="Garamond" panose="02020404030301010803" pitchFamily="18" charset="0"/>
              </a:rPr>
              <a:t>that</a:t>
            </a:r>
            <a:r>
              <a:rPr lang="es-ES" sz="2000" dirty="0">
                <a:latin typeface="Garamond" panose="02020404030301010803" pitchFamily="18" charset="0"/>
              </a:rPr>
              <a:t> I am </a:t>
            </a:r>
            <a:r>
              <a:rPr lang="es-ES" sz="2000" dirty="0" err="1">
                <a:latin typeface="Garamond" panose="02020404030301010803" pitchFamily="18" charset="0"/>
              </a:rPr>
              <a:t>already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using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should</a:t>
            </a:r>
            <a:r>
              <a:rPr lang="es-ES" sz="2000" dirty="0">
                <a:latin typeface="Garamond" panose="02020404030301010803" pitchFamily="18" charset="0"/>
              </a:rPr>
              <a:t> I </a:t>
            </a:r>
            <a:r>
              <a:rPr lang="es-ES" sz="2000" dirty="0" err="1">
                <a:latin typeface="Garamond" panose="02020404030301010803" pitchFamily="18" charset="0"/>
              </a:rPr>
              <a:t>wait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until</a:t>
            </a:r>
            <a:r>
              <a:rPr lang="es-ES" sz="2000" dirty="0">
                <a:latin typeface="Garamond" panose="02020404030301010803" pitchFamily="18" charset="0"/>
              </a:rPr>
              <a:t> I </a:t>
            </a:r>
            <a:r>
              <a:rPr lang="es-ES" sz="2000" dirty="0" err="1">
                <a:latin typeface="Garamond" panose="02020404030301010803" pitchFamily="18" charset="0"/>
              </a:rPr>
              <a:t>have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final </a:t>
            </a:r>
            <a:r>
              <a:rPr lang="es-ES" sz="2000" dirty="0" err="1">
                <a:latin typeface="Garamond" panose="02020404030301010803" pitchFamily="18" charset="0"/>
              </a:rPr>
              <a:t>design</a:t>
            </a:r>
            <a:r>
              <a:rPr lang="es-ES" sz="2000" dirty="0">
                <a:latin typeface="Garamond" panose="02020404030301010803" pitchFamily="18" charset="0"/>
              </a:rPr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Any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recommendations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how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test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antena </a:t>
            </a:r>
            <a:r>
              <a:rPr lang="es-ES" sz="2000" dirty="0" err="1">
                <a:latin typeface="Garamond" panose="02020404030301010803" pitchFamily="18" charset="0"/>
              </a:rPr>
              <a:t>transmission</a:t>
            </a:r>
            <a:r>
              <a:rPr lang="es-ES" sz="2000" dirty="0">
                <a:latin typeface="Garamond" panose="02020404030301010803" pitchFamily="18" charset="0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F64BAD-5CA5-4E9D-8C8C-0063623A4256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latin typeface="Garamond" panose="02020404030301010803" pitchFamily="18" charset="0"/>
              </a:rPr>
              <a:t>Feedback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747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2888</TotalTime>
  <Words>526</Words>
  <Application>Microsoft Office PowerPoint</Application>
  <PresentationFormat>On-screen Show (4:3)</PresentationFormat>
  <Paragraphs>94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410</cp:revision>
  <dcterms:created xsi:type="dcterms:W3CDTF">2017-05-08T08:21:30Z</dcterms:created>
  <dcterms:modified xsi:type="dcterms:W3CDTF">2019-06-13T21:58:50Z</dcterms:modified>
</cp:coreProperties>
</file>

<file path=docProps/thumbnail.jpeg>
</file>